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7" r:id="rId4"/>
    <p:sldId id="261" r:id="rId5"/>
    <p:sldId id="264" r:id="rId6"/>
    <p:sldId id="259" r:id="rId7"/>
    <p:sldId id="262" r:id="rId8"/>
    <p:sldId id="263" r:id="rId9"/>
    <p:sldId id="260" r:id="rId10"/>
    <p:sldId id="265" r:id="rId11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 smtClean="0"/>
              <a:t>Clic pentru a edita stilul de subtitlu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0BF6-66A9-48D3-AF77-65203B336527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BB3A-65E8-4D09-9416-4F499F5D229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23137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0BF6-66A9-48D3-AF77-65203B336527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BB3A-65E8-4D09-9416-4F499F5D229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4074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0BF6-66A9-48D3-AF77-65203B336527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BB3A-65E8-4D09-9416-4F499F5D229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85004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0BF6-66A9-48D3-AF77-65203B336527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BB3A-65E8-4D09-9416-4F499F5D2292}" type="slidenum">
              <a:rPr lang="ro-RO" smtClean="0"/>
              <a:t>‹#›</a:t>
            </a:fld>
            <a:endParaRPr lang="ro-RO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728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0BF6-66A9-48D3-AF77-65203B336527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BB3A-65E8-4D09-9416-4F499F5D229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23095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0BF6-66A9-48D3-AF77-65203B336527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BB3A-65E8-4D09-9416-4F499F5D229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6230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ană cu trei i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0BF6-66A9-48D3-AF77-65203B336527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BB3A-65E8-4D09-9416-4F499F5D229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94264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0BF6-66A9-48D3-AF77-65203B336527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BB3A-65E8-4D09-9416-4F499F5D229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48354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0BF6-66A9-48D3-AF77-65203B336527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BB3A-65E8-4D09-9416-4F499F5D229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57578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0BF6-66A9-48D3-AF77-65203B336527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BB3A-65E8-4D09-9416-4F499F5D229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43718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0BF6-66A9-48D3-AF77-65203B336527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BB3A-65E8-4D09-9416-4F499F5D229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7332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0BF6-66A9-48D3-AF77-65203B336527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BB3A-65E8-4D09-9416-4F499F5D229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97069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0BF6-66A9-48D3-AF77-65203B336527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BB3A-65E8-4D09-9416-4F499F5D229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48327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0BF6-66A9-48D3-AF77-65203B336527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BB3A-65E8-4D09-9416-4F499F5D229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48266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0BF6-66A9-48D3-AF77-65203B336527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BB3A-65E8-4D09-9416-4F499F5D229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4110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0BF6-66A9-48D3-AF77-65203B336527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BB3A-65E8-4D09-9416-4F499F5D229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30674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0BF6-66A9-48D3-AF77-65203B336527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BB3A-65E8-4D09-9416-4F499F5D229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713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96E0BF6-66A9-48D3-AF77-65203B336527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65BB3A-65E8-4D09-9416-4F499F5D229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7713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360227" y="453623"/>
            <a:ext cx="9144000" cy="2387600"/>
          </a:xfrm>
        </p:spPr>
        <p:txBody>
          <a:bodyPr/>
          <a:lstStyle/>
          <a:p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>Agenda electronică</a:t>
            </a:r>
            <a:endParaRPr lang="ro-RO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751012" y="3125338"/>
            <a:ext cx="8689976" cy="3057098"/>
          </a:xfrm>
        </p:spPr>
        <p:txBody>
          <a:bodyPr>
            <a:normAutofit fontScale="92500" lnSpcReduction="10000"/>
          </a:bodyPr>
          <a:lstStyle/>
          <a:p>
            <a:r>
              <a:rPr lang="ro-RO" dirty="0" smtClean="0"/>
              <a:t>Domeniul DE PREGĂTIRE PROFESIONALĂ: ECONOMIC-COMERȚ</a:t>
            </a:r>
          </a:p>
          <a:p>
            <a:r>
              <a:rPr lang="ro-RO" dirty="0" smtClean="0"/>
              <a:t>CALIFICAREA : TEHNICIAN ÎN ACTIVITĂȚI ECONOMICE</a:t>
            </a:r>
            <a:r>
              <a:rPr lang="ro-RO" dirty="0"/>
              <a:t>, tehnician în administrație, TEHNICIAN </a:t>
            </a:r>
            <a:r>
              <a:rPr lang="ro-RO" dirty="0" smtClean="0"/>
              <a:t>ACHIZIȚII ȘI CONTRACTĂRI, </a:t>
            </a:r>
            <a:r>
              <a:rPr lang="ro-RO" dirty="0"/>
              <a:t>tehnician în activități de comerț</a:t>
            </a:r>
            <a:r>
              <a:rPr lang="ro-RO" dirty="0" smtClean="0"/>
              <a:t> </a:t>
            </a:r>
          </a:p>
          <a:p>
            <a:r>
              <a:rPr lang="ro-RO" dirty="0" smtClean="0"/>
              <a:t>MODULUL :Etică și comunicare profesională</a:t>
            </a:r>
          </a:p>
          <a:p>
            <a:r>
              <a:rPr lang="ro-RO" dirty="0" smtClean="0"/>
              <a:t>Clasa a-10-a</a:t>
            </a:r>
          </a:p>
          <a:p>
            <a:r>
              <a:rPr lang="ro-RO" dirty="0" smtClean="0"/>
              <a:t>Prof. Paraschiv Daniela Carmen</a:t>
            </a:r>
          </a:p>
        </p:txBody>
      </p:sp>
    </p:spTree>
    <p:extLst>
      <p:ext uri="{BB962C8B-B14F-4D97-AF65-F5344CB8AC3E}">
        <p14:creationId xmlns:p14="http://schemas.microsoft.com/office/powerpoint/2010/main" val="4070022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119116" y="618517"/>
            <a:ext cx="10159110" cy="732611"/>
          </a:xfrm>
        </p:spPr>
        <p:txBody>
          <a:bodyPr/>
          <a:lstStyle/>
          <a:p>
            <a:r>
              <a:rPr lang="ro-RO" dirty="0" smtClean="0"/>
              <a:t>Rezolvare aplicație</a:t>
            </a:r>
            <a:endParaRPr lang="ro-RO" dirty="0"/>
          </a:p>
        </p:txBody>
      </p:sp>
      <p:graphicFrame>
        <p:nvGraphicFramePr>
          <p:cNvPr id="6" name="Substituent conținut 5"/>
          <p:cNvGraphicFramePr>
            <a:graphicFrameLocks noGrp="1"/>
          </p:cNvGraphicFramePr>
          <p:nvPr>
            <p:ph sz="quarter" idx="13"/>
          </p:nvPr>
        </p:nvGraphicFramePr>
        <p:xfrm>
          <a:off x="4210844" y="2005549"/>
          <a:ext cx="3743325" cy="2987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480"/>
                <a:gridCol w="284480"/>
                <a:gridCol w="284480"/>
                <a:gridCol w="284480"/>
                <a:gridCol w="329565"/>
                <a:gridCol w="284480"/>
                <a:gridCol w="284480"/>
                <a:gridCol w="284480"/>
                <a:gridCol w="284480"/>
                <a:gridCol w="284480"/>
                <a:gridCol w="284480"/>
                <a:gridCol w="284480"/>
                <a:gridCol w="284480"/>
              </a:tblGrid>
              <a:tr h="190500"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D3D3D3"/>
                          </a:highlight>
                        </a:rPr>
                        <a:t>C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D3D3D3"/>
                          </a:highlight>
                        </a:rPr>
                        <a:t>O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D3D3D3"/>
                          </a:highlight>
                        </a:rPr>
                        <a:t>N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D3D3D3"/>
                          </a:highlight>
                        </a:rPr>
                        <a:t>F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D3D3D3"/>
                          </a:highlight>
                        </a:rPr>
                        <a:t>E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D3D3D3"/>
                          </a:highlight>
                        </a:rPr>
                        <a:t>R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D3D3D3"/>
                          </a:highlight>
                        </a:rPr>
                        <a:t>I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D3D3D3"/>
                          </a:highlight>
                        </a:rPr>
                        <a:t>N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D3D3D3"/>
                          </a:highlight>
                        </a:rPr>
                        <a:t>T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D3D3D3"/>
                          </a:highlight>
                        </a:rPr>
                        <a:t>A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o-RO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0559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753"/>
          </a:xfrm>
        </p:spPr>
        <p:txBody>
          <a:bodyPr>
            <a:normAutofit/>
          </a:bodyPr>
          <a:lstStyle/>
          <a:p>
            <a:r>
              <a:rPr lang="ro-RO" b="1" dirty="0" smtClean="0"/>
              <a:t>Exerciții cu tema: bariere de comunicare</a:t>
            </a:r>
            <a:endParaRPr lang="ro-RO" b="1" dirty="0"/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3"/>
          </p:nvPr>
        </p:nvSpPr>
        <p:spPr>
          <a:xfrm>
            <a:off x="838200" y="1241946"/>
            <a:ext cx="10515600" cy="4935017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o-RO" dirty="0" smtClean="0"/>
              <a:t>Identificați bariere ale comunicării on-line dintre profesor și elevi.</a:t>
            </a:r>
          </a:p>
          <a:p>
            <a:pPr marL="0" indent="0">
              <a:buNone/>
            </a:pPr>
            <a:endParaRPr lang="ro-RO" dirty="0" smtClean="0"/>
          </a:p>
          <a:p>
            <a:pPr marL="514350" indent="-514350">
              <a:buAutoNum type="arabicPeriod"/>
            </a:pPr>
            <a:r>
              <a:rPr lang="ro-RO" dirty="0" smtClean="0"/>
              <a:t>Propuneți măsuri de înlăturare a barierelor în comunicarea on-line dintre profesor și elev.</a:t>
            </a:r>
          </a:p>
          <a:p>
            <a:pPr marL="0" indent="0">
              <a:buNone/>
            </a:pPr>
            <a:endParaRPr lang="ro-RO" dirty="0" smtClean="0"/>
          </a:p>
          <a:p>
            <a:r>
              <a:rPr lang="ro-RO" dirty="0" smtClean="0"/>
              <a:t>Pentru a putea răspunde la întrebări luați în considerare sursele de distorsiune a mesajului în comunicarea didactică:</a:t>
            </a:r>
          </a:p>
          <a:p>
            <a:pPr marL="0" indent="0">
              <a:buNone/>
            </a:pPr>
            <a:r>
              <a:rPr lang="ro-RO" dirty="0" smtClean="0"/>
              <a:t>A. Surse care vin din mediul ambiant,</a:t>
            </a:r>
          </a:p>
          <a:p>
            <a:pPr marL="0" indent="0">
              <a:buNone/>
            </a:pPr>
            <a:r>
              <a:rPr lang="ro-RO" dirty="0" smtClean="0"/>
              <a:t>B. Surse ce </a:t>
            </a:r>
            <a:r>
              <a:rPr lang="ro-RO" dirty="0" err="1" smtClean="0"/>
              <a:t>ţin</a:t>
            </a:r>
            <a:r>
              <a:rPr lang="ro-RO" dirty="0" smtClean="0"/>
              <a:t> de organizarea procesului de predarea-învățarea </a:t>
            </a:r>
            <a:r>
              <a:rPr lang="ro-RO" dirty="0" err="1" smtClean="0"/>
              <a:t>cunoțtințelor</a:t>
            </a:r>
            <a:endParaRPr lang="ro-RO" dirty="0" smtClean="0"/>
          </a:p>
          <a:p>
            <a:pPr marL="0" indent="0">
              <a:buNone/>
            </a:pPr>
            <a:r>
              <a:rPr lang="ro-RO" dirty="0" smtClean="0"/>
              <a:t>C. Surse care țin de profesor.</a:t>
            </a:r>
          </a:p>
          <a:p>
            <a:pPr marL="0" indent="0">
              <a:buNone/>
            </a:pPr>
            <a:r>
              <a:rPr lang="ro-RO" dirty="0" smtClean="0"/>
              <a:t>D. Surse care țin de  elevi și familia lor.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086112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8200" y="177422"/>
            <a:ext cx="10548582" cy="682388"/>
          </a:xfrm>
        </p:spPr>
        <p:txBody>
          <a:bodyPr>
            <a:normAutofit/>
          </a:bodyPr>
          <a:lstStyle/>
          <a:p>
            <a:r>
              <a:rPr lang="ro-RO" sz="2800" b="1" dirty="0" smtClean="0"/>
              <a:t>1. Rezolvarea conflictelor prin colaborare</a:t>
            </a:r>
            <a:endParaRPr lang="ro-RO" sz="2800" b="1" dirty="0"/>
          </a:p>
        </p:txBody>
      </p:sp>
      <p:graphicFrame>
        <p:nvGraphicFramePr>
          <p:cNvPr id="4" name="Substituent conținut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35711484"/>
              </p:ext>
            </p:extLst>
          </p:nvPr>
        </p:nvGraphicFramePr>
        <p:xfrm>
          <a:off x="838200" y="982663"/>
          <a:ext cx="105156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1418"/>
                <a:gridCol w="2988860"/>
                <a:gridCol w="6645322"/>
              </a:tblGrid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Nr. crt.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Etapele rezolvării unui</a:t>
                      </a:r>
                      <a:r>
                        <a:rPr lang="ro-RO" baseline="0" dirty="0" smtClean="0"/>
                        <a:t> conflict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Conținutul fiecărei etape de rezolvare a conflictului</a:t>
                      </a:r>
                      <a:endParaRPr lang="ro-R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1.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Definirea conflictului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err="1" smtClean="0"/>
                        <a:t>Obţinem</a:t>
                      </a:r>
                      <a:r>
                        <a:rPr lang="ro-RO" dirty="0" smtClean="0"/>
                        <a:t> </a:t>
                      </a:r>
                      <a:r>
                        <a:rPr lang="ro-RO" dirty="0" err="1" smtClean="0"/>
                        <a:t>informaţii</a:t>
                      </a:r>
                      <a:r>
                        <a:rPr lang="ro-RO" dirty="0" smtClean="0"/>
                        <a:t> despre părerile celuilalt, le confruntăm cu părerile noastre </a:t>
                      </a:r>
                      <a:r>
                        <a:rPr lang="ro-RO" dirty="0" err="1" smtClean="0"/>
                        <a:t>şi</a:t>
                      </a:r>
                      <a:r>
                        <a:rPr lang="ro-RO" dirty="0" smtClean="0"/>
                        <a:t> eliminăm obstacolele care ne-ar putea incomoda în rezolvarea</a:t>
                      </a:r>
                      <a:r>
                        <a:rPr lang="ro-RO" baseline="0" dirty="0" smtClean="0"/>
                        <a:t> conflictului.</a:t>
                      </a:r>
                      <a:endParaRPr lang="ro-R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2.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Identificarea persoanelor implicate în conflict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Excluderea </a:t>
                      </a:r>
                      <a:r>
                        <a:rPr lang="ro-RO" dirty="0" err="1" smtClean="0"/>
                        <a:t>celorlaltor</a:t>
                      </a:r>
                      <a:r>
                        <a:rPr lang="ro-RO" dirty="0" smtClean="0"/>
                        <a:t> persoane din </a:t>
                      </a:r>
                      <a:r>
                        <a:rPr lang="ro-RO" dirty="0" err="1" smtClean="0"/>
                        <a:t>discuţii</a:t>
                      </a:r>
                      <a:r>
                        <a:rPr lang="ro-RO" dirty="0" smtClean="0"/>
                        <a:t> </a:t>
                      </a:r>
                      <a:r>
                        <a:rPr lang="ro-RO" dirty="0" err="1" smtClean="0"/>
                        <a:t>şi</a:t>
                      </a:r>
                      <a:r>
                        <a:rPr lang="ro-RO" dirty="0" smtClean="0"/>
                        <a:t> din demersul</a:t>
                      </a:r>
                      <a:r>
                        <a:rPr lang="ro-RO" baseline="0" dirty="0" smtClean="0"/>
                        <a:t> întreprins pentru rezolvarea conflictului.</a:t>
                      </a:r>
                      <a:endParaRPr lang="ro-R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3.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Analizarea conflictului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Identificăm faptele, nevoile, sentimentele pozitive </a:t>
                      </a:r>
                      <a:r>
                        <a:rPr lang="ro-RO" dirty="0" err="1" smtClean="0"/>
                        <a:t>şi</a:t>
                      </a:r>
                      <a:r>
                        <a:rPr lang="ro-RO" dirty="0" smtClean="0"/>
                        <a:t> clarificăm sentimentele negative </a:t>
                      </a:r>
                      <a:r>
                        <a:rPr lang="ro-RO" baseline="0" dirty="0" smtClean="0"/>
                        <a:t> generate de starea conflictuală.</a:t>
                      </a:r>
                      <a:endParaRPr lang="ro-R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4,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Formularea de idei pentru rezolvarea conflictului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Trebuie să fie luate în considerare toate punctele notate sau stabilite de comun acord </a:t>
                      </a:r>
                      <a:r>
                        <a:rPr lang="ro-RO" dirty="0" err="1" smtClean="0"/>
                        <a:t>şi</a:t>
                      </a:r>
                      <a:r>
                        <a:rPr lang="ro-RO" dirty="0" smtClean="0"/>
                        <a:t> este crucială participarea</a:t>
                      </a:r>
                      <a:r>
                        <a:rPr lang="ro-RO" baseline="0" dirty="0" smtClean="0"/>
                        <a:t> tuturor persoanelor implicate în conflict.</a:t>
                      </a:r>
                      <a:r>
                        <a:rPr lang="ro-RO" dirty="0" smtClean="0"/>
                        <a:t>.</a:t>
                      </a:r>
                      <a:endParaRPr lang="ro-R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5.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Alegem celei mai bune </a:t>
                      </a:r>
                      <a:r>
                        <a:rPr lang="ro-RO" dirty="0" err="1" smtClean="0"/>
                        <a:t>soluţii</a:t>
                      </a:r>
                      <a:r>
                        <a:rPr lang="ro-RO" baseline="0" dirty="0" smtClean="0"/>
                        <a:t> de înlăturare a conflictului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Se ajunge la un acord prin negociere, iar scopul soluției</a:t>
                      </a:r>
                      <a:r>
                        <a:rPr lang="ro-RO" baseline="0" dirty="0" smtClean="0"/>
                        <a:t> selectate</a:t>
                      </a:r>
                      <a:r>
                        <a:rPr lang="ro-RO" dirty="0" smtClean="0"/>
                        <a:t> este de a asigura</a:t>
                      </a:r>
                      <a:r>
                        <a:rPr lang="ro-RO" baseline="0" dirty="0" smtClean="0"/>
                        <a:t> un</a:t>
                      </a:r>
                      <a:r>
                        <a:rPr lang="ro-RO" dirty="0" smtClean="0"/>
                        <a:t> </a:t>
                      </a:r>
                      <a:r>
                        <a:rPr lang="ro-RO" dirty="0" err="1" smtClean="0"/>
                        <a:t>câştig</a:t>
                      </a:r>
                      <a:r>
                        <a:rPr lang="ro-RO" baseline="0" dirty="0" smtClean="0"/>
                        <a:t> tuturor persoanelor </a:t>
                      </a:r>
                      <a:r>
                        <a:rPr lang="ro-RO" baseline="0" dirty="0" err="1" smtClean="0"/>
                        <a:t>immplicate</a:t>
                      </a:r>
                      <a:r>
                        <a:rPr lang="ro-RO" dirty="0" smtClean="0"/>
                        <a:t>.</a:t>
                      </a:r>
                      <a:endParaRPr lang="ro-R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6.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Compararea rezultatului obținut prin aplicarea soluției selectate cu </a:t>
                      </a:r>
                      <a:r>
                        <a:rPr lang="ro-RO" dirty="0" err="1" smtClean="0"/>
                        <a:t>situaţia</a:t>
                      </a:r>
                      <a:r>
                        <a:rPr lang="ro-RO" dirty="0" smtClean="0"/>
                        <a:t> </a:t>
                      </a:r>
                      <a:r>
                        <a:rPr lang="ro-RO" dirty="0" err="1" smtClean="0"/>
                        <a:t>iniţială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Trebuie </a:t>
                      </a:r>
                      <a:r>
                        <a:rPr lang="ro-RO" dirty="0" err="1" smtClean="0"/>
                        <a:t>evidenţiat</a:t>
                      </a:r>
                      <a:r>
                        <a:rPr lang="ro-RO" dirty="0" smtClean="0"/>
                        <a:t> progresul</a:t>
                      </a:r>
                      <a:r>
                        <a:rPr lang="ro-RO" baseline="0" dirty="0" smtClean="0"/>
                        <a:t> obținut în </a:t>
                      </a:r>
                      <a:r>
                        <a:rPr lang="ro-RO" baseline="0" dirty="0" err="1" smtClean="0"/>
                        <a:t>îmbunătățiiea</a:t>
                      </a:r>
                      <a:r>
                        <a:rPr lang="ro-RO" baseline="0" dirty="0" smtClean="0"/>
                        <a:t> relațiilor interpersonale</a:t>
                      </a:r>
                      <a:r>
                        <a:rPr lang="ro-RO" dirty="0" smtClean="0"/>
                        <a:t> </a:t>
                      </a:r>
                      <a:r>
                        <a:rPr lang="ro-RO" dirty="0" err="1" smtClean="0"/>
                        <a:t>şi</a:t>
                      </a:r>
                      <a:r>
                        <a:rPr lang="ro-RO" dirty="0" smtClean="0"/>
                        <a:t>  </a:t>
                      </a:r>
                      <a:r>
                        <a:rPr lang="ro-RO" dirty="0" err="1" smtClean="0"/>
                        <a:t>stabiltei</a:t>
                      </a:r>
                      <a:r>
                        <a:rPr lang="ro-RO" dirty="0" smtClean="0"/>
                        <a:t> </a:t>
                      </a:r>
                      <a:r>
                        <a:rPr lang="ro-RO" dirty="0" err="1" smtClean="0"/>
                        <a:t>acordurii</a:t>
                      </a:r>
                      <a:r>
                        <a:rPr lang="ro-RO" dirty="0" smtClean="0"/>
                        <a:t> de prevenire a unui alt conflict.</a:t>
                      </a:r>
                      <a:endParaRPr lang="ro-R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543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982638" y="365125"/>
            <a:ext cx="10371161" cy="658457"/>
          </a:xfrm>
        </p:spPr>
        <p:txBody>
          <a:bodyPr>
            <a:normAutofit/>
          </a:bodyPr>
          <a:lstStyle/>
          <a:p>
            <a:r>
              <a:rPr lang="ro-RO" sz="2800" b="1" dirty="0" smtClean="0"/>
              <a:t>2. Agenda electronică</a:t>
            </a:r>
            <a:endParaRPr lang="ro-RO" sz="2800" b="1" dirty="0"/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3"/>
          </p:nvPr>
        </p:nvSpPr>
        <p:spPr>
          <a:xfrm>
            <a:off x="641446" y="1023582"/>
            <a:ext cx="10712354" cy="5153381"/>
          </a:xfrm>
        </p:spPr>
        <p:txBody>
          <a:bodyPr>
            <a:normAutofit fontScale="77500" lnSpcReduction="20000"/>
          </a:bodyPr>
          <a:lstStyle/>
          <a:p>
            <a:endParaRPr lang="ro-RO" dirty="0" smtClean="0"/>
          </a:p>
          <a:p>
            <a:r>
              <a:rPr lang="ro-RO" dirty="0" smtClean="0"/>
              <a:t>Agenda electronică este  fie un dispozitiv digital independent, fie este un instrument digital ( </a:t>
            </a:r>
            <a:r>
              <a:rPr lang="ro-RO" dirty="0" err="1" smtClean="0"/>
              <a:t>app</a:t>
            </a:r>
            <a:r>
              <a:rPr lang="ro-RO" dirty="0" smtClean="0"/>
              <a:t>) instalat pe un echipament informatic. </a:t>
            </a:r>
          </a:p>
          <a:p>
            <a:pPr marL="0" indent="0">
              <a:buNone/>
            </a:pPr>
            <a:endParaRPr lang="ro-RO" dirty="0" smtClean="0"/>
          </a:p>
          <a:p>
            <a:r>
              <a:rPr lang="ro-RO" dirty="0" smtClean="0"/>
              <a:t>Agenda electronică ca dispozitiv digital  independent  are multiple funcții:</a:t>
            </a:r>
          </a:p>
          <a:p>
            <a:pPr marL="0" indent="0">
              <a:buNone/>
            </a:pPr>
            <a:r>
              <a:rPr lang="ro-RO" dirty="0" smtClean="0"/>
              <a:t> - calculator, </a:t>
            </a:r>
          </a:p>
          <a:p>
            <a:pPr>
              <a:buFontTx/>
              <a:buChar char="-"/>
            </a:pPr>
            <a:r>
              <a:rPr lang="ro-RO" dirty="0" smtClean="0"/>
              <a:t>calendar, </a:t>
            </a:r>
          </a:p>
          <a:p>
            <a:pPr>
              <a:buFontTx/>
              <a:buChar char="-"/>
            </a:pPr>
            <a:r>
              <a:rPr lang="ro-RO" dirty="0" smtClean="0"/>
              <a:t>ora pe glob, </a:t>
            </a:r>
          </a:p>
          <a:p>
            <a:pPr>
              <a:buFontTx/>
              <a:buChar char="-"/>
            </a:pPr>
            <a:r>
              <a:rPr lang="ro-RO" dirty="0" smtClean="0"/>
              <a:t>alarmă, </a:t>
            </a:r>
          </a:p>
          <a:p>
            <a:pPr>
              <a:buFontTx/>
              <a:buChar char="-"/>
            </a:pPr>
            <a:r>
              <a:rPr lang="ro-RO" dirty="0"/>
              <a:t>o</a:t>
            </a:r>
            <a:r>
              <a:rPr lang="ro-RO" dirty="0" smtClean="0"/>
              <a:t>rganizator activități, </a:t>
            </a:r>
          </a:p>
          <a:p>
            <a:pPr>
              <a:buFontTx/>
              <a:buChar char="-"/>
            </a:pPr>
            <a:r>
              <a:rPr lang="ro-RO" dirty="0"/>
              <a:t>l</a:t>
            </a:r>
            <a:r>
              <a:rPr lang="ro-RO" dirty="0" smtClean="0"/>
              <a:t>ista cu numere de telefon, </a:t>
            </a:r>
          </a:p>
          <a:p>
            <a:pPr>
              <a:buFontTx/>
              <a:buChar char="-"/>
            </a:pPr>
            <a:r>
              <a:rPr lang="ro-RO" dirty="0" smtClean="0"/>
              <a:t>posibilitate de conectare la calculator</a:t>
            </a:r>
          </a:p>
          <a:p>
            <a:r>
              <a:rPr lang="ro-RO" dirty="0" smtClean="0"/>
              <a:t>Agenda electronică are dimensiuni reduse , de aceea mai este denumită și "de buzunar".</a:t>
            </a:r>
          </a:p>
          <a:p>
            <a:r>
              <a:rPr lang="ro-RO" dirty="0" smtClean="0"/>
              <a:t>Funcționează cu baterii pentru a putea fi luată în orice deplasare.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55744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57099" y="955344"/>
            <a:ext cx="5342081" cy="496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7044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sz="quarter" idx="13"/>
          </p:nvPr>
        </p:nvSpPr>
        <p:spPr>
          <a:xfrm>
            <a:off x="802943" y="846162"/>
            <a:ext cx="11193439" cy="5330801"/>
          </a:xfrm>
        </p:spPr>
        <p:txBody>
          <a:bodyPr>
            <a:normAutofit fontScale="92500" lnSpcReduction="20000"/>
          </a:bodyPr>
          <a:lstStyle/>
          <a:p>
            <a:r>
              <a:rPr lang="ro-RO" b="1" dirty="0" smtClean="0"/>
              <a:t>Avantaje</a:t>
            </a:r>
            <a:r>
              <a:rPr lang="ro-RO" dirty="0" smtClean="0"/>
              <a:t> :</a:t>
            </a:r>
          </a:p>
          <a:p>
            <a:pPr marL="0" indent="0">
              <a:buNone/>
            </a:pPr>
            <a:r>
              <a:rPr lang="ro-RO" dirty="0" smtClean="0"/>
              <a:t>    - este </a:t>
            </a:r>
            <a:r>
              <a:rPr lang="ro-RO" dirty="0" err="1" smtClean="0"/>
              <a:t>accesibiliă</a:t>
            </a:r>
            <a:r>
              <a:rPr lang="ro-RO" dirty="0" smtClean="0"/>
              <a:t> oricând și pe oricare </a:t>
            </a:r>
            <a:r>
              <a:rPr lang="it-IT" dirty="0" smtClean="0"/>
              <a:t>oricare dintre aceste device-uri: computere, laptop-uri, tablete si smartphone-uri</a:t>
            </a:r>
            <a:r>
              <a:rPr lang="ro-RO" dirty="0" smtClean="0"/>
              <a:t>;</a:t>
            </a:r>
          </a:p>
          <a:p>
            <a:pPr marL="0" indent="0">
              <a:buNone/>
            </a:pPr>
            <a:r>
              <a:rPr lang="ro-RO" dirty="0"/>
              <a:t> </a:t>
            </a:r>
            <a:r>
              <a:rPr lang="ro-RO" dirty="0" smtClean="0"/>
              <a:t>  - </a:t>
            </a:r>
            <a:r>
              <a:rPr lang="it-IT" dirty="0" smtClean="0"/>
              <a:t>permit</a:t>
            </a:r>
            <a:r>
              <a:rPr lang="ro-RO" dirty="0"/>
              <a:t>e</a:t>
            </a:r>
            <a:r>
              <a:rPr lang="it-IT" dirty="0" smtClean="0"/>
              <a:t> </a:t>
            </a:r>
            <a:r>
              <a:rPr lang="ro-RO" dirty="0"/>
              <a:t>î</a:t>
            </a:r>
            <a:r>
              <a:rPr lang="it-IT" dirty="0" smtClean="0"/>
              <a:t>nregistrarea </a:t>
            </a:r>
            <a:r>
              <a:rPr lang="ro-RO" dirty="0"/>
              <a:t>î</a:t>
            </a:r>
            <a:r>
              <a:rPr lang="it-IT" dirty="0" smtClean="0"/>
              <a:t>n avans a activităților/sarcinilor de lucru</a:t>
            </a:r>
            <a:r>
              <a:rPr lang="ro-RO" dirty="0" smtClean="0"/>
              <a:t>;</a:t>
            </a:r>
          </a:p>
          <a:p>
            <a:pPr marL="0" indent="0">
              <a:buNone/>
            </a:pPr>
            <a:r>
              <a:rPr lang="ro-RO" dirty="0" smtClean="0"/>
              <a:t>    - putem modifica ușor lista de activități, ordinea și planificarea lor în timp;</a:t>
            </a:r>
          </a:p>
          <a:p>
            <a:pPr marL="0" indent="0">
              <a:buNone/>
            </a:pPr>
            <a:r>
              <a:rPr lang="ro-RO" dirty="0"/>
              <a:t> </a:t>
            </a:r>
            <a:r>
              <a:rPr lang="ro-RO" dirty="0" smtClean="0"/>
              <a:t>  - </a:t>
            </a:r>
          </a:p>
          <a:p>
            <a:pPr marL="0" indent="0">
              <a:buNone/>
            </a:pPr>
            <a:r>
              <a:rPr lang="ro-RO" dirty="0" smtClean="0"/>
              <a:t>     - ne trimite notificări pentru a ne reaminti activitățile planificate.</a:t>
            </a:r>
          </a:p>
          <a:p>
            <a:r>
              <a:rPr lang="ro-RO" b="1" dirty="0" smtClean="0"/>
              <a:t>Dezavantaje</a:t>
            </a:r>
            <a:r>
              <a:rPr lang="ro-RO" dirty="0" smtClean="0"/>
              <a:t> :</a:t>
            </a:r>
          </a:p>
          <a:p>
            <a:pPr marL="0" indent="0">
              <a:buNone/>
            </a:pPr>
            <a:r>
              <a:rPr lang="ro-RO" dirty="0"/>
              <a:t> </a:t>
            </a:r>
            <a:r>
              <a:rPr lang="ro-RO" dirty="0" smtClean="0"/>
              <a:t>    -  distragerea </a:t>
            </a:r>
            <a:r>
              <a:rPr lang="ro-RO" dirty="0" err="1" smtClean="0"/>
              <a:t>atentiei</a:t>
            </a:r>
            <a:r>
              <a:rPr lang="ro-RO" dirty="0" smtClean="0"/>
              <a:t> de mai </a:t>
            </a:r>
            <a:r>
              <a:rPr lang="ro-RO" dirty="0" err="1" smtClean="0"/>
              <a:t>multi</a:t>
            </a:r>
            <a:r>
              <a:rPr lang="ro-RO" dirty="0" smtClean="0"/>
              <a:t> factori, precum reclamele, notificările de pe rețelele de socializare, mesaje;</a:t>
            </a:r>
            <a:endParaRPr lang="ro-RO" dirty="0"/>
          </a:p>
          <a:p>
            <a:pPr marL="0" indent="0">
              <a:buNone/>
            </a:pPr>
            <a:r>
              <a:rPr lang="ro-RO" dirty="0" smtClean="0"/>
              <a:t>       - nerecomandabilă în anumite </a:t>
            </a:r>
            <a:r>
              <a:rPr lang="ro-RO" dirty="0" err="1" smtClean="0"/>
              <a:t>situatii</a:t>
            </a:r>
            <a:r>
              <a:rPr lang="ro-RO" dirty="0" smtClean="0"/>
              <a:t> când trebuie să notăm rapid;</a:t>
            </a:r>
          </a:p>
          <a:p>
            <a:pPr marL="0" indent="0">
              <a:buNone/>
            </a:pPr>
            <a:r>
              <a:rPr lang="ro-RO" dirty="0"/>
              <a:t> </a:t>
            </a:r>
            <a:r>
              <a:rPr lang="ro-RO" dirty="0" smtClean="0"/>
              <a:t>     - perceperea ca neatenție, dacă o utilizăm în timpul ședințelor, când vorbește un manager;</a:t>
            </a:r>
          </a:p>
          <a:p>
            <a:pPr marL="0" indent="0">
              <a:buNone/>
            </a:pPr>
            <a:r>
              <a:rPr lang="ro-RO" dirty="0" smtClean="0"/>
              <a:t>       - </a:t>
            </a:r>
            <a:r>
              <a:rPr lang="it-IT" dirty="0" smtClean="0"/>
              <a:t>este impersonala si monotona, neput</a:t>
            </a:r>
            <a:r>
              <a:rPr lang="ro-RO" dirty="0"/>
              <a:t>â</a:t>
            </a:r>
            <a:r>
              <a:rPr lang="it-IT" dirty="0" smtClean="0"/>
              <a:t>nd fi personalizat</a:t>
            </a:r>
            <a:r>
              <a:rPr lang="ro-RO" dirty="0" smtClean="0"/>
              <a:t>ă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791344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r>
              <a:rPr lang="ro-RO" sz="2800" b="1" dirty="0" smtClean="0"/>
              <a:t>Organizarea agendei de activități</a:t>
            </a:r>
            <a:endParaRPr lang="ro-RO" sz="2800" b="1" dirty="0"/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3"/>
          </p:nvPr>
        </p:nvSpPr>
        <p:spPr>
          <a:xfrm>
            <a:off x="838200" y="1119116"/>
            <a:ext cx="10515600" cy="5057847"/>
          </a:xfrm>
        </p:spPr>
        <p:txBody>
          <a:bodyPr>
            <a:normAutofit fontScale="70000" lnSpcReduction="20000"/>
          </a:bodyPr>
          <a:lstStyle/>
          <a:p>
            <a:r>
              <a:rPr lang="it-IT" b="1" dirty="0" smtClean="0"/>
              <a:t>Agenda trebuie </a:t>
            </a:r>
            <a:r>
              <a:rPr lang="ro-RO" b="1" dirty="0" smtClean="0"/>
              <a:t>completată, urmărită</a:t>
            </a:r>
            <a:r>
              <a:rPr lang="it-IT" b="1" dirty="0" smtClean="0"/>
              <a:t> </a:t>
            </a:r>
            <a:r>
              <a:rPr lang="ro-RO" b="1" dirty="0" smtClean="0"/>
              <a:t>și actualizată</a:t>
            </a:r>
            <a:r>
              <a:rPr lang="ro-RO" dirty="0" smtClean="0"/>
              <a:t> </a:t>
            </a:r>
            <a:r>
              <a:rPr lang="it-IT" dirty="0" smtClean="0"/>
              <a:t>:</a:t>
            </a:r>
          </a:p>
          <a:p>
            <a:pPr marL="0" indent="0">
              <a:buNone/>
            </a:pPr>
            <a:r>
              <a:rPr lang="ro-RO" dirty="0" smtClean="0"/>
              <a:t>     </a:t>
            </a:r>
            <a:r>
              <a:rPr lang="it-IT" dirty="0" smtClean="0"/>
              <a:t>1.</a:t>
            </a:r>
            <a:r>
              <a:rPr lang="ro-RO" dirty="0" smtClean="0"/>
              <a:t> î</a:t>
            </a:r>
            <a:r>
              <a:rPr lang="it-IT" dirty="0" smtClean="0"/>
              <a:t>n prim</a:t>
            </a:r>
            <a:r>
              <a:rPr lang="ro-RO" dirty="0"/>
              <a:t>a</a:t>
            </a:r>
            <a:r>
              <a:rPr lang="it-IT" dirty="0" smtClean="0"/>
              <a:t> etap</a:t>
            </a:r>
            <a:r>
              <a:rPr lang="ro-RO" dirty="0" smtClean="0"/>
              <a:t>ă</a:t>
            </a:r>
            <a:r>
              <a:rPr lang="it-IT" dirty="0" smtClean="0"/>
              <a:t> pentru un an de zile.</a:t>
            </a:r>
          </a:p>
          <a:p>
            <a:pPr marL="0" indent="0">
              <a:buNone/>
            </a:pPr>
            <a:r>
              <a:rPr lang="ro-RO" dirty="0" smtClean="0"/>
              <a:t>     </a:t>
            </a:r>
            <a:r>
              <a:rPr lang="it-IT" dirty="0" smtClean="0"/>
              <a:t>2.</a:t>
            </a:r>
            <a:r>
              <a:rPr lang="ro-RO" dirty="0" smtClean="0"/>
              <a:t> </a:t>
            </a:r>
            <a:r>
              <a:rPr lang="it-IT" dirty="0" smtClean="0"/>
              <a:t>apoi la nivelul a dou</a:t>
            </a:r>
            <a:r>
              <a:rPr lang="ro-RO" dirty="0" smtClean="0"/>
              <a:t>ă</a:t>
            </a:r>
            <a:r>
              <a:rPr lang="it-IT" dirty="0" smtClean="0"/>
              <a:t> luni: luna </a:t>
            </a:r>
            <a:r>
              <a:rPr lang="ro-RO" dirty="0"/>
              <a:t>î</a:t>
            </a:r>
            <a:r>
              <a:rPr lang="it-IT" dirty="0" smtClean="0"/>
              <a:t>n curs + luna viitoare.</a:t>
            </a:r>
          </a:p>
          <a:p>
            <a:pPr marL="0" indent="0">
              <a:buNone/>
            </a:pPr>
            <a:r>
              <a:rPr lang="ro-RO" dirty="0" smtClean="0"/>
              <a:t>     </a:t>
            </a:r>
            <a:r>
              <a:rPr lang="it-IT" dirty="0" smtClean="0"/>
              <a:t>3.</a:t>
            </a:r>
            <a:r>
              <a:rPr lang="ro-RO" dirty="0" smtClean="0"/>
              <a:t> </a:t>
            </a:r>
            <a:r>
              <a:rPr lang="it-IT" dirty="0" smtClean="0"/>
              <a:t>s</a:t>
            </a:r>
            <a:r>
              <a:rPr lang="ro-RO" dirty="0" smtClean="0"/>
              <a:t>ă</a:t>
            </a:r>
            <a:r>
              <a:rPr lang="it-IT" dirty="0" smtClean="0"/>
              <a:t>pt</a:t>
            </a:r>
            <a:r>
              <a:rPr lang="ro-RO" dirty="0" smtClean="0"/>
              <a:t>ă</a:t>
            </a:r>
            <a:r>
              <a:rPr lang="it-IT" dirty="0" smtClean="0"/>
              <a:t>m</a:t>
            </a:r>
            <a:r>
              <a:rPr lang="ro-RO" dirty="0" smtClean="0"/>
              <a:t>â</a:t>
            </a:r>
            <a:r>
              <a:rPr lang="it-IT" dirty="0" smtClean="0"/>
              <a:t>nal.</a:t>
            </a:r>
          </a:p>
          <a:p>
            <a:pPr marL="0" indent="0">
              <a:buNone/>
            </a:pPr>
            <a:r>
              <a:rPr lang="ro-RO" dirty="0" smtClean="0"/>
              <a:t>     </a:t>
            </a:r>
            <a:r>
              <a:rPr lang="it-IT" dirty="0" smtClean="0"/>
              <a:t>4.</a:t>
            </a:r>
            <a:r>
              <a:rPr lang="ro-RO" dirty="0" smtClean="0"/>
              <a:t> </a:t>
            </a:r>
            <a:r>
              <a:rPr lang="it-IT" dirty="0" smtClean="0"/>
              <a:t>zilnic.</a:t>
            </a:r>
            <a:endParaRPr lang="ro-RO" dirty="0" smtClean="0"/>
          </a:p>
          <a:p>
            <a:r>
              <a:rPr lang="it-IT" b="1" dirty="0" smtClean="0"/>
              <a:t>Exemple de </a:t>
            </a:r>
            <a:r>
              <a:rPr lang="ro-RO" b="1" dirty="0" smtClean="0"/>
              <a:t>sarcini</a:t>
            </a:r>
            <a:r>
              <a:rPr lang="it-IT" b="1" dirty="0" smtClean="0"/>
              <a:t> anuale</a:t>
            </a:r>
            <a:r>
              <a:rPr lang="ro-RO" b="1" dirty="0" smtClean="0"/>
              <a:t> care pot fi completate în agenda electronică</a:t>
            </a:r>
            <a:r>
              <a:rPr lang="ro-RO" dirty="0" smtClean="0"/>
              <a:t>:</a:t>
            </a:r>
          </a:p>
          <a:p>
            <a:pPr marL="0" indent="0">
              <a:buNone/>
            </a:pPr>
            <a:r>
              <a:rPr lang="ro-RO" dirty="0" smtClean="0"/>
              <a:t>   1.	Termene fixe (raportări, efectuare plăți, analize, evaluări, etc.).</a:t>
            </a:r>
          </a:p>
          <a:p>
            <a:pPr marL="0" indent="0">
              <a:buNone/>
            </a:pPr>
            <a:r>
              <a:rPr lang="ro-RO" dirty="0" smtClean="0"/>
              <a:t>    2.	Zile de naștere (colegi, clienți, etc.).</a:t>
            </a:r>
          </a:p>
          <a:p>
            <a:pPr marL="0" indent="0">
              <a:buNone/>
            </a:pPr>
            <a:r>
              <a:rPr lang="ro-RO" dirty="0" smtClean="0"/>
              <a:t>    3.	Evenimente cunoscute (conferințe, training-uri, proiecte, etc.).</a:t>
            </a:r>
          </a:p>
          <a:p>
            <a:pPr marL="0" indent="0">
              <a:buNone/>
            </a:pPr>
            <a:r>
              <a:rPr lang="ro-RO" dirty="0" smtClean="0"/>
              <a:t>    4.	Activități previzibile (</a:t>
            </a:r>
            <a:r>
              <a:rPr lang="ro-RO" dirty="0"/>
              <a:t>î</a:t>
            </a:r>
            <a:r>
              <a:rPr lang="ro-RO" dirty="0" smtClean="0"/>
              <a:t>ntocmirea anuală a bugetului de venituri și cheltuieli sau a planului de lucru pentru anul următor, etc.).</a:t>
            </a:r>
          </a:p>
          <a:p>
            <a:pPr marL="0" indent="0">
              <a:buNone/>
            </a:pPr>
            <a:r>
              <a:rPr lang="ro-RO" dirty="0" smtClean="0"/>
              <a:t>    5.	Vacanțe (de iarnă, primăvară, vară, etc.)</a:t>
            </a:r>
          </a:p>
          <a:p>
            <a:pPr marL="0" indent="0">
              <a:buNone/>
            </a:pPr>
            <a:r>
              <a:rPr lang="ro-RO" dirty="0" smtClean="0"/>
              <a:t>    6.	Sărbătorile legale.</a:t>
            </a:r>
          </a:p>
          <a:p>
            <a:pPr marL="0" indent="0">
              <a:buNone/>
            </a:pPr>
            <a:r>
              <a:rPr lang="ro-RO" dirty="0" smtClean="0"/>
              <a:t>    7.	Orice alte obiective de </a:t>
            </a:r>
            <a:r>
              <a:rPr lang="ro-RO" dirty="0" err="1" smtClean="0"/>
              <a:t>indeplinit</a:t>
            </a:r>
            <a:r>
              <a:rPr lang="ro-RO" dirty="0" smtClean="0"/>
              <a:t> în noul an (acestea se vor „transforma” in activități/sarcini de lucru la nivel de lună, de săptămână si apoi in sarcini zilnice).</a:t>
            </a:r>
          </a:p>
          <a:p>
            <a:pPr marL="0" indent="0">
              <a:buNone/>
            </a:pPr>
            <a:endParaRPr lang="it-IT" dirty="0" smtClean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141914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sz="quarter" idx="13"/>
          </p:nvPr>
        </p:nvSpPr>
        <p:spPr>
          <a:xfrm>
            <a:off x="696036" y="518615"/>
            <a:ext cx="10657764" cy="5658348"/>
          </a:xfrm>
        </p:spPr>
        <p:txBody>
          <a:bodyPr/>
          <a:lstStyle/>
          <a:p>
            <a:r>
              <a:rPr lang="ro-RO" dirty="0" smtClean="0"/>
              <a:t>Unde  ținem agenda?</a:t>
            </a:r>
          </a:p>
          <a:p>
            <a:r>
              <a:rPr lang="ro-RO" dirty="0" smtClean="0"/>
              <a:t>1.	</a:t>
            </a:r>
            <a:r>
              <a:rPr lang="ro-RO" b="1" dirty="0" smtClean="0"/>
              <a:t>Outlook sau orice alta </a:t>
            </a:r>
            <a:r>
              <a:rPr lang="ro-RO" b="1" dirty="0" err="1" smtClean="0"/>
              <a:t>aplicașie</a:t>
            </a:r>
            <a:r>
              <a:rPr lang="ro-RO" b="1" dirty="0" smtClean="0"/>
              <a:t> de mail </a:t>
            </a:r>
            <a:r>
              <a:rPr lang="ro-RO" dirty="0" smtClean="0"/>
              <a:t>care are opțiunea de Calendar (avantaj: opțiunea </a:t>
            </a:r>
            <a:r>
              <a:rPr lang="ro-RO" dirty="0" err="1" smtClean="0"/>
              <a:t>reminder</a:t>
            </a:r>
            <a:r>
              <a:rPr lang="ro-RO" dirty="0" smtClean="0"/>
              <a:t>).</a:t>
            </a:r>
          </a:p>
          <a:p>
            <a:r>
              <a:rPr lang="ro-RO" dirty="0" smtClean="0"/>
              <a:t>2.	</a:t>
            </a:r>
            <a:r>
              <a:rPr lang="ro-RO" b="1" dirty="0" smtClean="0"/>
              <a:t>Outlook + Word </a:t>
            </a:r>
            <a:r>
              <a:rPr lang="ro-RO" dirty="0" smtClean="0"/>
              <a:t>(daca  se detaliază sarcinile planificate). Recomandabil ca in Word agenda </a:t>
            </a:r>
            <a:r>
              <a:rPr lang="ro-RO" dirty="0" err="1" smtClean="0"/>
              <a:t>fiecarei</a:t>
            </a:r>
            <a:r>
              <a:rPr lang="ro-RO" dirty="0" smtClean="0"/>
              <a:t> luni sa fie un document distinct. Toate cele 12 agende se creează in luna decembrie pentru tot anul următor.</a:t>
            </a:r>
          </a:p>
          <a:p>
            <a:r>
              <a:rPr lang="ro-RO" dirty="0" smtClean="0"/>
              <a:t>3.	</a:t>
            </a:r>
            <a:r>
              <a:rPr lang="ro-RO" b="1" dirty="0" smtClean="0"/>
              <a:t>Outlook + Excel </a:t>
            </a:r>
            <a:r>
              <a:rPr lang="ro-RO" dirty="0" smtClean="0"/>
              <a:t>(pentru persoanele mai tehnice, care vor să pună diferite filtre). Aici luna, săptămâna, ziua pot fi </a:t>
            </a:r>
            <a:r>
              <a:rPr lang="ro-RO" dirty="0"/>
              <a:t>î</a:t>
            </a:r>
            <a:r>
              <a:rPr lang="ro-RO" dirty="0" smtClean="0"/>
              <a:t>nregistrate </a:t>
            </a:r>
            <a:r>
              <a:rPr lang="ro-RO" dirty="0"/>
              <a:t>î</a:t>
            </a:r>
            <a:r>
              <a:rPr lang="ro-RO" dirty="0" smtClean="0"/>
              <a:t>n coloane distincte, aplicându-se apoi filtre, sau fiecare lună poate să fie detaliată într-o foaie separată, creată </a:t>
            </a:r>
            <a:r>
              <a:rPr lang="ro-RO" dirty="0"/>
              <a:t>î</a:t>
            </a:r>
            <a:r>
              <a:rPr lang="ro-RO" dirty="0" smtClean="0"/>
              <a:t>n decembrie pentru tot anul următor.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97408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8332"/>
          </a:xfrm>
        </p:spPr>
        <p:txBody>
          <a:bodyPr>
            <a:normAutofit/>
          </a:bodyPr>
          <a:lstStyle/>
          <a:p>
            <a:r>
              <a:rPr lang="ro-RO" sz="2800" b="1" dirty="0" smtClean="0"/>
              <a:t>Aplicație</a:t>
            </a:r>
            <a:endParaRPr lang="ro-RO" sz="2800" b="1" dirty="0"/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3"/>
          </p:nvPr>
        </p:nvSpPr>
        <p:spPr>
          <a:xfrm>
            <a:off x="723331" y="873458"/>
            <a:ext cx="10630469" cy="5303505"/>
          </a:xfrm>
        </p:spPr>
        <p:txBody>
          <a:bodyPr/>
          <a:lstStyle/>
          <a:p>
            <a:r>
              <a:rPr lang="ro-RO" dirty="0" smtClean="0"/>
              <a:t>Completați următorul rebus cu informațiile din lecție  despre agenda electronică. </a:t>
            </a:r>
            <a:r>
              <a:rPr lang="it-IT" dirty="0" smtClean="0"/>
              <a:t>Prin completarea următorului joc de cuvinte se va obține pe verticala numele unei activit</a:t>
            </a:r>
            <a:r>
              <a:rPr lang="ro-RO" dirty="0" err="1" smtClean="0"/>
              <a:t>ăț</a:t>
            </a:r>
            <a:r>
              <a:rPr lang="it-IT" dirty="0" smtClean="0"/>
              <a:t>i/sarcini</a:t>
            </a:r>
            <a:r>
              <a:rPr lang="ro-RO" dirty="0" smtClean="0"/>
              <a:t> ( aplicație preluată de pe didactic.ro)</a:t>
            </a:r>
            <a:r>
              <a:rPr lang="it-IT" dirty="0" smtClean="0"/>
              <a:t>.</a:t>
            </a:r>
            <a:endParaRPr lang="ro-RO" dirty="0" smtClean="0"/>
          </a:p>
          <a:p>
            <a:endParaRPr lang="ro-RO" dirty="0" smtClean="0"/>
          </a:p>
          <a:p>
            <a:endParaRPr lang="ro-RO" dirty="0"/>
          </a:p>
        </p:txBody>
      </p:sp>
      <p:pic>
        <p:nvPicPr>
          <p:cNvPr id="7" name="I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59172"/>
            <a:ext cx="5467066" cy="3645592"/>
          </a:xfrm>
          <a:prstGeom prst="rect">
            <a:avLst/>
          </a:prstGeom>
        </p:spPr>
      </p:pic>
      <p:sp>
        <p:nvSpPr>
          <p:cNvPr id="8" name="Dreptunghi 7"/>
          <p:cNvSpPr/>
          <p:nvPr/>
        </p:nvSpPr>
        <p:spPr>
          <a:xfrm>
            <a:off x="5977719" y="3275463"/>
            <a:ext cx="6156846" cy="290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/>
              <a:t>1. Surse de obținere a </a:t>
            </a:r>
            <a:r>
              <a:rPr lang="ro-RO" dirty="0" err="1" smtClean="0"/>
              <a:t>informatiei</a:t>
            </a:r>
            <a:endParaRPr lang="ro-RO" dirty="0" smtClean="0"/>
          </a:p>
          <a:p>
            <a:r>
              <a:rPr lang="ro-RO" dirty="0" smtClean="0"/>
              <a:t>2. Unde se tine agenda electronica</a:t>
            </a:r>
          </a:p>
          <a:p>
            <a:r>
              <a:rPr lang="ro-RO" dirty="0" smtClean="0"/>
              <a:t>3. Se poate urmări și organiza corespondenta</a:t>
            </a:r>
          </a:p>
          <a:p>
            <a:r>
              <a:rPr lang="ro-RO" dirty="0" smtClean="0"/>
              <a:t>4. Transformarea într-un cod a </a:t>
            </a:r>
            <a:r>
              <a:rPr lang="ro-RO" dirty="0" err="1" smtClean="0"/>
              <a:t>informatiei</a:t>
            </a:r>
            <a:endParaRPr lang="ro-RO" dirty="0" smtClean="0"/>
          </a:p>
          <a:p>
            <a:r>
              <a:rPr lang="ro-RO" dirty="0" smtClean="0"/>
              <a:t>5. Aplicație în email, care ne ajuta sa ne organizam </a:t>
            </a:r>
            <a:r>
              <a:rPr lang="ro-RO" dirty="0" err="1" smtClean="0"/>
              <a:t>informatiile</a:t>
            </a:r>
            <a:endParaRPr lang="ro-RO" dirty="0" smtClean="0"/>
          </a:p>
          <a:p>
            <a:r>
              <a:rPr lang="ro-RO" dirty="0" smtClean="0"/>
              <a:t>6. Categorie din </a:t>
            </a:r>
            <a:r>
              <a:rPr lang="ro-RO" dirty="0" err="1" smtClean="0"/>
              <a:t>planner</a:t>
            </a:r>
            <a:endParaRPr lang="ro-RO" dirty="0" smtClean="0"/>
          </a:p>
          <a:p>
            <a:r>
              <a:rPr lang="ro-RO" dirty="0" smtClean="0"/>
              <a:t>7. Avantaj în utilizarea agendei electronice : ... nelimitat</a:t>
            </a:r>
          </a:p>
          <a:p>
            <a:r>
              <a:rPr lang="ro-RO" dirty="0" smtClean="0"/>
              <a:t>8. PDA </a:t>
            </a:r>
            <a:r>
              <a:rPr lang="ro-RO" dirty="0" err="1" smtClean="0"/>
              <a:t>reprezinta</a:t>
            </a:r>
            <a:r>
              <a:rPr lang="ro-RO" dirty="0" smtClean="0"/>
              <a:t> .... digital </a:t>
            </a:r>
            <a:r>
              <a:rPr lang="ro-RO" dirty="0" err="1" smtClean="0"/>
              <a:t>assistant</a:t>
            </a:r>
            <a:endParaRPr lang="ro-RO" dirty="0" smtClean="0"/>
          </a:p>
          <a:p>
            <a:r>
              <a:rPr lang="ro-RO" dirty="0" smtClean="0"/>
              <a:t>9. Proprietate a unei expresii de a fi </a:t>
            </a:r>
            <a:r>
              <a:rPr lang="ro-RO" dirty="0" err="1" smtClean="0"/>
              <a:t>adevarata</a:t>
            </a:r>
            <a:endParaRPr lang="ro-RO" dirty="0" smtClean="0"/>
          </a:p>
          <a:p>
            <a:r>
              <a:rPr lang="ro-RO" dirty="0" smtClean="0"/>
              <a:t>10. Alocarea unui cod de.... ca sa o identificam mai </a:t>
            </a:r>
            <a:r>
              <a:rPr lang="ro-RO" dirty="0" err="1" smtClean="0"/>
              <a:t>usor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988165509"/>
      </p:ext>
    </p:extLst>
  </p:cSld>
  <p:clrMapOvr>
    <a:masterClrMapping/>
  </p:clrMapOvr>
</p:sld>
</file>

<file path=ppt/theme/theme1.xml><?xml version="1.0" encoding="utf-8"?>
<a:theme xmlns:a="http://schemas.openxmlformats.org/drawingml/2006/main" name="Picătură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Picătură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cătură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Picătură</Template>
  <TotalTime>152</TotalTime>
  <Words>817</Words>
  <Application>Microsoft Office PowerPoint</Application>
  <PresentationFormat>Widescreen</PresentationFormat>
  <Paragraphs>168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Tw Cen MT</vt:lpstr>
      <vt:lpstr>Picătură</vt:lpstr>
      <vt:lpstr> Agenda electronică</vt:lpstr>
      <vt:lpstr>Exerciții cu tema: bariere de comunicare</vt:lpstr>
      <vt:lpstr>1. Rezolvarea conflictelor prin colaborare</vt:lpstr>
      <vt:lpstr>2. Agenda electronică</vt:lpstr>
      <vt:lpstr>PowerPoint Presentation</vt:lpstr>
      <vt:lpstr>PowerPoint Presentation</vt:lpstr>
      <vt:lpstr>Organizarea agendei de activități</vt:lpstr>
      <vt:lpstr>PowerPoint Presentation</vt:lpstr>
      <vt:lpstr>Aplicație</vt:lpstr>
      <vt:lpstr>Rezolvare aplicație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Rezolvarea conflictelor Agenda electronică</dc:title>
  <dc:creator>Dana</dc:creator>
  <cp:lastModifiedBy>Elena Cerkez</cp:lastModifiedBy>
  <cp:revision>20</cp:revision>
  <dcterms:created xsi:type="dcterms:W3CDTF">2020-05-12T11:02:44Z</dcterms:created>
  <dcterms:modified xsi:type="dcterms:W3CDTF">2020-08-12T12:06:52Z</dcterms:modified>
</cp:coreProperties>
</file>